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Old Standard TT"/>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OldStandardT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ldStandardTT-italic.fntdata"/><Relationship Id="rId12" Type="http://schemas.openxmlformats.org/officeDocument/2006/relationships/slide" Target="slides/slide8.xml"/><Relationship Id="rId34" Type="http://schemas.openxmlformats.org/officeDocument/2006/relationships/font" Target="fonts/OldStandardTT-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f11915a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f11915a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9836f7b3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9836f7b3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9836f7b3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9836f7b3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uses Tanh() for its output function because it ranges symmetrically around 0 from -1 to 1, which is useful for image generators because pixel values can have both positive and negative values, meaning that using tanh() makes it easier for the network to recognize different pixels and </a:t>
            </a:r>
            <a:r>
              <a:rPr lang="en"/>
              <a:t>intensities</a:t>
            </a:r>
            <a:r>
              <a:rPr lang="en"/>
              <a:t> and thus create better looking images.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e97d404b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e97d404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Sigmoid() has a range of 0,1 which is perfect for the discriminator because since it is only </a:t>
            </a:r>
            <a:r>
              <a:rPr lang="en"/>
              <a:t>identifying</a:t>
            </a:r>
            <a:r>
              <a:rPr lang="en"/>
              <a:t> if an image is Real or Fake, it only needs to range from 0 to 1, (0 being fake, 1 being real).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LeakyReLU is important because the input image can have negative values, and if regular ReLU was used, it would convert all the negatives into zeros and thus ruin the input image’s values and possibly lead to a misclassification, or neuron death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Neuron death: When a large number of neurons become inactive (output zero), it can cause corresponding weights to never update, thus killing those neurons.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f2bf14dc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f2bf14dc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f2bf14dc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f2bf14dc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f2bf14d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f2bf14d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f2bf14d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f2bf14d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9836f7b3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9836f7b3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2bf14d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f2bf14d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9836f7b3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9836f7b3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f2bf14dc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f2bf14d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f2bf14dc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f2bf14dc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f2bf14dc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f2bf14dc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2bf14dc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f2bf14dc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f2bf14dc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f2bf14dc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f2bf14dc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f2bf14dc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9836f7b3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9836f7b3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6d75562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6d75562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e607ac9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e607ac9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9836f7b3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9836f7b3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6be45e7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6be45e7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6be45e7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26be45e7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e54dd2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e54dd2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9836f7b3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9836f7b3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e54dd2c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e54dd2c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9836f7b3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9836f7b3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OFvAVAQUMQ3tIcim-qtyVqrFQO1QssV_/view"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VWt8B0lEIEcqbH0EIW92bSwfs_qOxFfH/view"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pytorch.org/tutorials/beginner/dcgan_faces_tutorial.html" TargetMode="External"/><Relationship Id="rId4" Type="http://schemas.openxmlformats.org/officeDocument/2006/relationships/hyperlink" Target="https://paperswithcode.com/dataset/wikiart" TargetMode="External"/><Relationship Id="rId5" Type="http://schemas.openxmlformats.org/officeDocument/2006/relationships/hyperlink" Target="https://www.kaggle.com/datasets/robgonsalves/impressionistlandscapespainting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Deep Neural Networks: Generative Adversarial Networks</a:t>
            </a:r>
            <a:endParaRPr>
              <a:solidFill>
                <a:schemeClr val="lt1"/>
              </a:solidFill>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Jordan Driscoll, James Hall</a:t>
            </a:r>
            <a:r>
              <a:rPr lang="en">
                <a:solidFill>
                  <a:schemeClr val="lt1"/>
                </a:solidFill>
              </a:rPr>
              <a:t>, Nathan Graham</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GAN Visualized</a:t>
            </a:r>
            <a:endParaRPr/>
          </a:p>
        </p:txBody>
      </p:sp>
      <p:pic>
        <p:nvPicPr>
          <p:cNvPr id="122" name="Google Shape;122;p22"/>
          <p:cNvPicPr preferRelativeResize="0"/>
          <p:nvPr/>
        </p:nvPicPr>
        <p:blipFill>
          <a:blip r:embed="rId3">
            <a:alphaModFix/>
          </a:blip>
          <a:stretch>
            <a:fillRect/>
          </a:stretch>
        </p:blipFill>
        <p:spPr>
          <a:xfrm>
            <a:off x="261938" y="1025198"/>
            <a:ext cx="8620124" cy="3093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1881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Distinctions</a:t>
            </a:r>
            <a:endParaRPr/>
          </a:p>
        </p:txBody>
      </p:sp>
      <p:pic>
        <p:nvPicPr>
          <p:cNvPr id="128" name="Google Shape;128;p23"/>
          <p:cNvPicPr preferRelativeResize="0"/>
          <p:nvPr/>
        </p:nvPicPr>
        <p:blipFill rotWithShape="1">
          <a:blip r:embed="rId3">
            <a:alphaModFix/>
          </a:blip>
          <a:srcRect b="0" l="0" r="0" t="6068"/>
          <a:stretch/>
        </p:blipFill>
        <p:spPr>
          <a:xfrm>
            <a:off x="311700" y="801375"/>
            <a:ext cx="3600793" cy="3780475"/>
          </a:xfrm>
          <a:prstGeom prst="rect">
            <a:avLst/>
          </a:prstGeom>
          <a:noFill/>
          <a:ln>
            <a:noFill/>
          </a:ln>
        </p:spPr>
      </p:pic>
      <p:pic>
        <p:nvPicPr>
          <p:cNvPr id="129" name="Google Shape;129;p23"/>
          <p:cNvPicPr preferRelativeResize="0"/>
          <p:nvPr/>
        </p:nvPicPr>
        <p:blipFill>
          <a:blip r:embed="rId4">
            <a:alphaModFix/>
          </a:blip>
          <a:stretch>
            <a:fillRect/>
          </a:stretch>
        </p:blipFill>
        <p:spPr>
          <a:xfrm>
            <a:off x="5510275" y="801375"/>
            <a:ext cx="3322025" cy="3780474"/>
          </a:xfrm>
          <a:prstGeom prst="rect">
            <a:avLst/>
          </a:prstGeom>
          <a:noFill/>
          <a:ln>
            <a:noFill/>
          </a:ln>
        </p:spPr>
      </p:pic>
      <p:sp>
        <p:nvSpPr>
          <p:cNvPr id="130" name="Google Shape;130;p23"/>
          <p:cNvSpPr txBox="1"/>
          <p:nvPr/>
        </p:nvSpPr>
        <p:spPr>
          <a:xfrm>
            <a:off x="3971888" y="801375"/>
            <a:ext cx="147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Differences:</a:t>
            </a:r>
            <a:endParaRPr>
              <a:latin typeface="Old Standard TT"/>
              <a:ea typeface="Old Standard TT"/>
              <a:cs typeface="Old Standard TT"/>
              <a:sym typeface="Old Standard TT"/>
            </a:endParaRPr>
          </a:p>
        </p:txBody>
      </p:sp>
      <p:sp>
        <p:nvSpPr>
          <p:cNvPr id="131" name="Google Shape;131;p23"/>
          <p:cNvSpPr txBox="1"/>
          <p:nvPr/>
        </p:nvSpPr>
        <p:spPr>
          <a:xfrm>
            <a:off x="4244525" y="1201575"/>
            <a:ext cx="100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ReLU Type</a:t>
            </a:r>
            <a:endParaRPr sz="1100">
              <a:latin typeface="Old Standard TT"/>
              <a:ea typeface="Old Standard TT"/>
              <a:cs typeface="Old Standard TT"/>
              <a:sym typeface="Old Standard TT"/>
            </a:endParaRPr>
          </a:p>
        </p:txBody>
      </p:sp>
      <p:cxnSp>
        <p:nvCxnSpPr>
          <p:cNvPr id="132" name="Google Shape;132;p23"/>
          <p:cNvCxnSpPr>
            <a:stCxn id="131" idx="1"/>
          </p:cNvCxnSpPr>
          <p:nvPr/>
        </p:nvCxnSpPr>
        <p:spPr>
          <a:xfrm flipH="1">
            <a:off x="1681625" y="1386225"/>
            <a:ext cx="2562900" cy="530700"/>
          </a:xfrm>
          <a:prstGeom prst="bentConnector3">
            <a:avLst>
              <a:gd fmla="val 50000" name="adj1"/>
            </a:avLst>
          </a:prstGeom>
          <a:noFill/>
          <a:ln cap="flat" cmpd="sng" w="19050">
            <a:solidFill>
              <a:schemeClr val="dk2"/>
            </a:solidFill>
            <a:prstDash val="dash"/>
            <a:round/>
            <a:headEnd len="med" w="med" type="none"/>
            <a:tailEnd len="med" w="med" type="triangle"/>
          </a:ln>
        </p:spPr>
      </p:cxnSp>
      <p:cxnSp>
        <p:nvCxnSpPr>
          <p:cNvPr id="133" name="Google Shape;133;p23"/>
          <p:cNvCxnSpPr>
            <a:stCxn id="131" idx="3"/>
          </p:cNvCxnSpPr>
          <p:nvPr/>
        </p:nvCxnSpPr>
        <p:spPr>
          <a:xfrm>
            <a:off x="5246225" y="1386225"/>
            <a:ext cx="814800" cy="492300"/>
          </a:xfrm>
          <a:prstGeom prst="bentConnector3">
            <a:avLst>
              <a:gd fmla="val 50000" name="adj1"/>
            </a:avLst>
          </a:prstGeom>
          <a:noFill/>
          <a:ln cap="flat" cmpd="sng" w="19050">
            <a:solidFill>
              <a:schemeClr val="dk2"/>
            </a:solidFill>
            <a:prstDash val="dash"/>
            <a:round/>
            <a:headEnd len="med" w="med" type="none"/>
            <a:tailEnd len="med" w="med" type="triangle"/>
          </a:ln>
        </p:spPr>
      </p:cxnSp>
      <p:sp>
        <p:nvSpPr>
          <p:cNvPr id="134" name="Google Shape;134;p23"/>
          <p:cNvSpPr txBox="1"/>
          <p:nvPr/>
        </p:nvSpPr>
        <p:spPr>
          <a:xfrm>
            <a:off x="3785900" y="3977175"/>
            <a:ext cx="179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Output Function Type</a:t>
            </a:r>
            <a:endParaRPr sz="1200">
              <a:latin typeface="Old Standard TT"/>
              <a:ea typeface="Old Standard TT"/>
              <a:cs typeface="Old Standard TT"/>
              <a:sym typeface="Old Standard TT"/>
            </a:endParaRPr>
          </a:p>
        </p:txBody>
      </p:sp>
      <p:cxnSp>
        <p:nvCxnSpPr>
          <p:cNvPr id="135" name="Google Shape;135;p23"/>
          <p:cNvCxnSpPr>
            <a:stCxn id="134" idx="1"/>
          </p:cNvCxnSpPr>
          <p:nvPr/>
        </p:nvCxnSpPr>
        <p:spPr>
          <a:xfrm rot="10800000">
            <a:off x="1469900" y="3862725"/>
            <a:ext cx="2316000" cy="299100"/>
          </a:xfrm>
          <a:prstGeom prst="bentConnector3">
            <a:avLst>
              <a:gd fmla="val 50000" name="adj1"/>
            </a:avLst>
          </a:prstGeom>
          <a:noFill/>
          <a:ln cap="flat" cmpd="sng" w="19050">
            <a:solidFill>
              <a:schemeClr val="accent4"/>
            </a:solidFill>
            <a:prstDash val="dash"/>
            <a:round/>
            <a:headEnd len="med" w="med" type="none"/>
            <a:tailEnd len="med" w="med" type="triangle"/>
          </a:ln>
        </p:spPr>
      </p:cxnSp>
      <p:cxnSp>
        <p:nvCxnSpPr>
          <p:cNvPr id="136" name="Google Shape;136;p23"/>
          <p:cNvCxnSpPr>
            <a:stCxn id="134" idx="3"/>
          </p:cNvCxnSpPr>
          <p:nvPr/>
        </p:nvCxnSpPr>
        <p:spPr>
          <a:xfrm flipH="1" rot="10800000">
            <a:off x="5577500" y="3971925"/>
            <a:ext cx="547800" cy="189900"/>
          </a:xfrm>
          <a:prstGeom prst="bentConnector3">
            <a:avLst>
              <a:gd fmla="val 50000" name="adj1"/>
            </a:avLst>
          </a:prstGeom>
          <a:noFill/>
          <a:ln cap="flat" cmpd="sng" w="19050">
            <a:solidFill>
              <a:schemeClr val="accent4"/>
            </a:solidFill>
            <a:prstDash val="dash"/>
            <a:round/>
            <a:headEnd len="med" w="med" type="none"/>
            <a:tailEnd len="med" w="med" type="triangle"/>
          </a:ln>
        </p:spPr>
      </p:cxnSp>
      <p:sp>
        <p:nvSpPr>
          <p:cNvPr id="137" name="Google Shape;137;p23"/>
          <p:cNvSpPr txBox="1"/>
          <p:nvPr/>
        </p:nvSpPr>
        <p:spPr>
          <a:xfrm>
            <a:off x="4000675" y="2344025"/>
            <a:ext cx="142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Convolution Type</a:t>
            </a:r>
            <a:endParaRPr sz="1200">
              <a:latin typeface="Old Standard TT"/>
              <a:ea typeface="Old Standard TT"/>
              <a:cs typeface="Old Standard TT"/>
              <a:sym typeface="Old Standard TT"/>
            </a:endParaRPr>
          </a:p>
        </p:txBody>
      </p:sp>
      <p:cxnSp>
        <p:nvCxnSpPr>
          <p:cNvPr id="138" name="Google Shape;138;p23"/>
          <p:cNvCxnSpPr>
            <a:stCxn id="137" idx="1"/>
          </p:cNvCxnSpPr>
          <p:nvPr/>
        </p:nvCxnSpPr>
        <p:spPr>
          <a:xfrm flipH="1">
            <a:off x="898375" y="2528675"/>
            <a:ext cx="3102300" cy="171600"/>
          </a:xfrm>
          <a:prstGeom prst="bentConnector3">
            <a:avLst>
              <a:gd fmla="val 114907" name="adj1"/>
            </a:avLst>
          </a:prstGeom>
          <a:noFill/>
          <a:ln cap="flat" cmpd="sng" w="19050">
            <a:solidFill>
              <a:schemeClr val="lt2"/>
            </a:solidFill>
            <a:prstDash val="dash"/>
            <a:round/>
            <a:headEnd len="med" w="med" type="none"/>
            <a:tailEnd len="med" w="med" type="triangle"/>
          </a:ln>
        </p:spPr>
      </p:cxnSp>
      <p:cxnSp>
        <p:nvCxnSpPr>
          <p:cNvPr id="139" name="Google Shape;139;p23"/>
          <p:cNvCxnSpPr>
            <a:stCxn id="137" idx="3"/>
          </p:cNvCxnSpPr>
          <p:nvPr/>
        </p:nvCxnSpPr>
        <p:spPr>
          <a:xfrm>
            <a:off x="5422075" y="2528675"/>
            <a:ext cx="703200" cy="171600"/>
          </a:xfrm>
          <a:prstGeom prst="bentConnector3">
            <a:avLst>
              <a:gd fmla="val 50000" name="adj1"/>
            </a:avLst>
          </a:prstGeom>
          <a:noFill/>
          <a:ln cap="flat" cmpd="sng" w="19050">
            <a:solidFill>
              <a:schemeClr val="lt2"/>
            </a:solidFill>
            <a:prstDash val="dash"/>
            <a:round/>
            <a:headEnd len="med" w="med" type="none"/>
            <a:tailEnd len="med" w="med" type="triangle"/>
          </a:ln>
        </p:spPr>
      </p:cxnSp>
      <p:sp>
        <p:nvSpPr>
          <p:cNvPr id="140" name="Google Shape;140;p23"/>
          <p:cNvSpPr txBox="1"/>
          <p:nvPr/>
        </p:nvSpPr>
        <p:spPr>
          <a:xfrm>
            <a:off x="4299650" y="4620375"/>
            <a:ext cx="7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ld Standard TT"/>
                <a:ea typeface="Old Standard TT"/>
                <a:cs typeface="Old Standard TT"/>
                <a:sym typeface="Old Standard TT"/>
              </a:rPr>
              <a:t>Reverse</a:t>
            </a:r>
            <a:endParaRPr sz="1200">
              <a:latin typeface="Old Standard TT"/>
              <a:ea typeface="Old Standard TT"/>
              <a:cs typeface="Old Standard TT"/>
              <a:sym typeface="Old Standard TT"/>
            </a:endParaRPr>
          </a:p>
        </p:txBody>
      </p:sp>
      <p:cxnSp>
        <p:nvCxnSpPr>
          <p:cNvPr id="141" name="Google Shape;141;p23"/>
          <p:cNvCxnSpPr>
            <a:stCxn id="140" idx="1"/>
            <a:endCxn id="128" idx="2"/>
          </p:cNvCxnSpPr>
          <p:nvPr/>
        </p:nvCxnSpPr>
        <p:spPr>
          <a:xfrm rot="10800000">
            <a:off x="2112050" y="4581825"/>
            <a:ext cx="2187600" cy="223200"/>
          </a:xfrm>
          <a:prstGeom prst="bentConnector2">
            <a:avLst/>
          </a:prstGeom>
          <a:noFill/>
          <a:ln cap="flat" cmpd="sng" w="19050">
            <a:solidFill>
              <a:schemeClr val="accent3"/>
            </a:solidFill>
            <a:prstDash val="dash"/>
            <a:round/>
            <a:headEnd len="med" w="med" type="none"/>
            <a:tailEnd len="med" w="med" type="triangle"/>
          </a:ln>
        </p:spPr>
      </p:cxnSp>
      <p:cxnSp>
        <p:nvCxnSpPr>
          <p:cNvPr id="142" name="Google Shape;142;p23"/>
          <p:cNvCxnSpPr>
            <a:stCxn id="140" idx="3"/>
            <a:endCxn id="129" idx="2"/>
          </p:cNvCxnSpPr>
          <p:nvPr/>
        </p:nvCxnSpPr>
        <p:spPr>
          <a:xfrm flipH="1" rot="10800000">
            <a:off x="5063750" y="4581825"/>
            <a:ext cx="2107500" cy="223200"/>
          </a:xfrm>
          <a:prstGeom prst="bentConnector2">
            <a:avLst/>
          </a:prstGeom>
          <a:noFill/>
          <a:ln cap="flat" cmpd="sng" w="19050">
            <a:solidFill>
              <a:schemeClr val="accent3"/>
            </a:solidFill>
            <a:prstDash val="dash"/>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Generator</a:t>
            </a:r>
            <a:endParaRPr/>
          </a:p>
        </p:txBody>
      </p:sp>
      <p:sp>
        <p:nvSpPr>
          <p:cNvPr id="148" name="Google Shape;148;p24"/>
          <p:cNvSpPr txBox="1"/>
          <p:nvPr>
            <p:ph idx="1" type="body"/>
          </p:nvPr>
        </p:nvSpPr>
        <p:spPr>
          <a:xfrm>
            <a:off x="311700" y="1389600"/>
            <a:ext cx="2808000" cy="3179400"/>
          </a:xfrm>
          <a:prstGeom prst="rect">
            <a:avLst/>
          </a:prstGeom>
        </p:spPr>
        <p:txBody>
          <a:bodyPr anchorCtr="0" anchor="t" bIns="91425" lIns="228600" spcFirstLastPara="1" rIns="91425" wrap="square" tIns="91425">
            <a:normAutofit/>
          </a:bodyPr>
          <a:lstStyle/>
          <a:p>
            <a:pPr indent="-190500" lvl="0" marL="114300" rtl="0" algn="l">
              <a:spcBef>
                <a:spcPts val="0"/>
              </a:spcBef>
              <a:spcAft>
                <a:spcPts val="0"/>
              </a:spcAft>
              <a:buSzPts val="1200"/>
              <a:buChar char="➔"/>
            </a:pPr>
            <a:r>
              <a:rPr lang="en"/>
              <a:t>Responsible for creating images</a:t>
            </a:r>
            <a:endParaRPr/>
          </a:p>
          <a:p>
            <a:pPr indent="-190500" lvl="1" marL="342900" rtl="0" algn="l">
              <a:spcBef>
                <a:spcPts val="0"/>
              </a:spcBef>
              <a:spcAft>
                <a:spcPts val="0"/>
              </a:spcAft>
              <a:buSzPts val="1200"/>
              <a:buChar char="◆"/>
            </a:pPr>
            <a:r>
              <a:rPr lang="en"/>
              <a:t>Never sees sample images</a:t>
            </a:r>
            <a:endParaRPr/>
          </a:p>
          <a:p>
            <a:pPr indent="-190500" lvl="1" marL="342900" rtl="0" algn="l">
              <a:spcBef>
                <a:spcPts val="0"/>
              </a:spcBef>
              <a:spcAft>
                <a:spcPts val="0"/>
              </a:spcAft>
              <a:buSzPts val="1200"/>
              <a:buChar char="◆"/>
            </a:pPr>
            <a:r>
              <a:rPr lang="en"/>
              <a:t>Improves based on discriminator</a:t>
            </a:r>
            <a:br>
              <a:rPr lang="en"/>
            </a:br>
            <a:endParaRPr/>
          </a:p>
          <a:p>
            <a:pPr indent="-190500" lvl="0" marL="114300" rtl="0" algn="l">
              <a:spcBef>
                <a:spcPts val="0"/>
              </a:spcBef>
              <a:spcAft>
                <a:spcPts val="0"/>
              </a:spcAft>
              <a:buSzPts val="1200"/>
              <a:buChar char="➔"/>
            </a:pPr>
            <a:r>
              <a:rPr lang="en"/>
              <a:t>Starts with random noise vector, </a:t>
            </a:r>
            <a:r>
              <a:rPr i="1" lang="en" sz="1400"/>
              <a:t>z</a:t>
            </a:r>
            <a:endParaRPr sz="1400"/>
          </a:p>
          <a:p>
            <a:pPr indent="-190500" lvl="1" marL="342900" rtl="0" algn="l">
              <a:spcBef>
                <a:spcPts val="0"/>
              </a:spcBef>
              <a:spcAft>
                <a:spcPts val="0"/>
              </a:spcAft>
              <a:buSzPts val="1200"/>
              <a:buChar char="◆"/>
            </a:pPr>
            <a:r>
              <a:rPr lang="en" sz="1000">
                <a:latin typeface="Courier New"/>
                <a:ea typeface="Courier New"/>
                <a:cs typeface="Courier New"/>
                <a:sym typeface="Courier New"/>
              </a:rPr>
              <a:t>ConvTranspose2d()</a:t>
            </a:r>
            <a:r>
              <a:rPr lang="en"/>
              <a:t> to upscale</a:t>
            </a:r>
            <a:endParaRPr/>
          </a:p>
          <a:p>
            <a:pPr indent="-190500" lvl="1" marL="342900" rtl="0" algn="l">
              <a:spcBef>
                <a:spcPts val="0"/>
              </a:spcBef>
              <a:spcAft>
                <a:spcPts val="0"/>
              </a:spcAft>
              <a:buSzPts val="1200"/>
              <a:buChar char="◆"/>
            </a:pPr>
            <a:r>
              <a:rPr lang="en" sz="1000">
                <a:latin typeface="Courier New"/>
                <a:ea typeface="Courier New"/>
                <a:cs typeface="Courier New"/>
                <a:sym typeface="Courier New"/>
              </a:rPr>
              <a:t>BatchNorm2d()</a:t>
            </a:r>
            <a:r>
              <a:rPr lang="en"/>
              <a:t> to normalize</a:t>
            </a:r>
            <a:endParaRPr/>
          </a:p>
          <a:p>
            <a:pPr indent="-190500" lvl="1" marL="342900" rtl="0" algn="l">
              <a:spcBef>
                <a:spcPts val="0"/>
              </a:spcBef>
              <a:spcAft>
                <a:spcPts val="0"/>
              </a:spcAft>
              <a:buSzPts val="1200"/>
              <a:buChar char="◆"/>
            </a:pPr>
            <a:r>
              <a:rPr lang="en" sz="1000">
                <a:latin typeface="Courier New"/>
                <a:ea typeface="Courier New"/>
                <a:cs typeface="Courier New"/>
                <a:sym typeface="Courier New"/>
              </a:rPr>
              <a:t>ReLU()</a:t>
            </a:r>
            <a:r>
              <a:rPr lang="en"/>
              <a:t> to map complexities</a:t>
            </a:r>
            <a:endParaRPr/>
          </a:p>
          <a:p>
            <a:pPr indent="-190500" lvl="1" marL="342900" rtl="0" algn="l">
              <a:spcBef>
                <a:spcPts val="0"/>
              </a:spcBef>
              <a:spcAft>
                <a:spcPts val="0"/>
              </a:spcAft>
              <a:buSzPts val="1200"/>
              <a:buChar char="◆"/>
            </a:pPr>
            <a:r>
              <a:rPr lang="en"/>
              <a:t>Repeat</a:t>
            </a:r>
            <a:br>
              <a:rPr lang="en"/>
            </a:br>
            <a:endParaRPr/>
          </a:p>
          <a:p>
            <a:pPr indent="-190500" lvl="0" marL="114300" rtl="0" algn="l">
              <a:spcBef>
                <a:spcPts val="0"/>
              </a:spcBef>
              <a:spcAft>
                <a:spcPts val="0"/>
              </a:spcAft>
              <a:buSzPts val="1200"/>
              <a:buChar char="➔"/>
            </a:pPr>
            <a:r>
              <a:rPr lang="en"/>
              <a:t>Ends with </a:t>
            </a:r>
            <a:r>
              <a:rPr lang="en" sz="1000">
                <a:latin typeface="Courier New"/>
                <a:ea typeface="Courier New"/>
                <a:cs typeface="Courier New"/>
                <a:sym typeface="Courier New"/>
              </a:rPr>
              <a:t>Tanh()</a:t>
            </a:r>
            <a:r>
              <a:rPr lang="en" sz="1000">
                <a:latin typeface="Courier New"/>
                <a:ea typeface="Courier New"/>
                <a:cs typeface="Courier New"/>
                <a:sym typeface="Courier New"/>
              </a:rPr>
              <a:t> </a:t>
            </a:r>
            <a:endParaRPr/>
          </a:p>
          <a:p>
            <a:pPr indent="-190500" lvl="1" marL="285750" rtl="0" algn="l">
              <a:spcBef>
                <a:spcPts val="0"/>
              </a:spcBef>
              <a:spcAft>
                <a:spcPts val="0"/>
              </a:spcAft>
              <a:buSzPts val="1200"/>
              <a:buChar char="◆"/>
            </a:pPr>
            <a:r>
              <a:rPr lang="en"/>
              <a:t>Squashes pixel values to intensity range (-1, 1)</a:t>
            </a:r>
            <a:endParaRPr/>
          </a:p>
        </p:txBody>
      </p:sp>
      <p:pic>
        <p:nvPicPr>
          <p:cNvPr id="149" name="Google Shape;149;p24"/>
          <p:cNvPicPr preferRelativeResize="0"/>
          <p:nvPr/>
        </p:nvPicPr>
        <p:blipFill rotWithShape="1">
          <a:blip r:embed="rId3">
            <a:alphaModFix/>
          </a:blip>
          <a:srcRect b="0" l="0" r="0" t="6068"/>
          <a:stretch/>
        </p:blipFill>
        <p:spPr>
          <a:xfrm>
            <a:off x="4265950" y="285975"/>
            <a:ext cx="4421399" cy="464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Discriminator</a:t>
            </a:r>
            <a:endParaRPr/>
          </a:p>
        </p:txBody>
      </p:sp>
      <p:sp>
        <p:nvSpPr>
          <p:cNvPr id="155" name="Google Shape;155;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190500" lvl="0" marL="228600" rtl="0" algn="l">
              <a:spcBef>
                <a:spcPts val="0"/>
              </a:spcBef>
              <a:spcAft>
                <a:spcPts val="0"/>
              </a:spcAft>
              <a:buSzPts val="1200"/>
              <a:buChar char="➔"/>
            </a:pPr>
            <a:r>
              <a:rPr lang="en"/>
              <a:t>Responsible for making probability of image being real</a:t>
            </a:r>
            <a:endParaRPr/>
          </a:p>
          <a:p>
            <a:pPr indent="-190500" lvl="1" marL="457200" rtl="0" algn="l">
              <a:spcBef>
                <a:spcPts val="0"/>
              </a:spcBef>
              <a:spcAft>
                <a:spcPts val="0"/>
              </a:spcAft>
              <a:buSzPts val="1200"/>
              <a:buChar char="◆"/>
            </a:pPr>
            <a:r>
              <a:rPr lang="en"/>
              <a:t>Sees Generator’s output and sample images</a:t>
            </a:r>
            <a:endParaRPr/>
          </a:p>
          <a:p>
            <a:pPr indent="-190500" lvl="1" marL="457200" rtl="0" algn="l">
              <a:spcBef>
                <a:spcPts val="0"/>
              </a:spcBef>
              <a:spcAft>
                <a:spcPts val="0"/>
              </a:spcAft>
              <a:buSzPts val="1200"/>
              <a:buChar char="◆"/>
            </a:pPr>
            <a:r>
              <a:rPr lang="en"/>
              <a:t>‘Improves’ by picking the generated image</a:t>
            </a:r>
            <a:endParaRPr/>
          </a:p>
          <a:p>
            <a:pPr indent="-190500" lvl="0" marL="228600" rtl="0" algn="l">
              <a:spcBef>
                <a:spcPts val="0"/>
              </a:spcBef>
              <a:spcAft>
                <a:spcPts val="0"/>
              </a:spcAft>
              <a:buSzPts val="1200"/>
              <a:buChar char="➔"/>
            </a:pPr>
            <a:r>
              <a:rPr lang="en"/>
              <a:t>Starts with generated image, </a:t>
            </a:r>
            <a:r>
              <a:rPr i="1" lang="en" sz="1400"/>
              <a:t>x</a:t>
            </a:r>
            <a:endParaRPr i="1" sz="1400"/>
          </a:p>
          <a:p>
            <a:pPr indent="-190500" lvl="1" marL="457200" rtl="0" algn="l">
              <a:spcBef>
                <a:spcPts val="0"/>
              </a:spcBef>
              <a:spcAft>
                <a:spcPts val="0"/>
              </a:spcAft>
              <a:buSzPts val="1200"/>
              <a:buChar char="◆"/>
            </a:pPr>
            <a:r>
              <a:rPr lang="en" sz="1000">
                <a:latin typeface="Courier New"/>
                <a:ea typeface="Courier New"/>
                <a:cs typeface="Courier New"/>
                <a:sym typeface="Courier New"/>
              </a:rPr>
              <a:t>Conv2d()</a:t>
            </a:r>
            <a:r>
              <a:rPr lang="en"/>
              <a:t> to downscale</a:t>
            </a:r>
            <a:endParaRPr/>
          </a:p>
          <a:p>
            <a:pPr indent="-190500" lvl="1" marL="457200" rtl="0" algn="l">
              <a:spcBef>
                <a:spcPts val="0"/>
              </a:spcBef>
              <a:spcAft>
                <a:spcPts val="0"/>
              </a:spcAft>
              <a:buSzPts val="1200"/>
              <a:buChar char="◆"/>
            </a:pPr>
            <a:r>
              <a:rPr lang="en" sz="1000">
                <a:latin typeface="Courier New"/>
                <a:ea typeface="Courier New"/>
                <a:cs typeface="Courier New"/>
                <a:sym typeface="Courier New"/>
              </a:rPr>
              <a:t>BatchNorm2d()</a:t>
            </a:r>
            <a:r>
              <a:rPr lang="en"/>
              <a:t> to normalize</a:t>
            </a:r>
            <a:endParaRPr/>
          </a:p>
          <a:p>
            <a:pPr indent="-190500" lvl="1" marL="457200" rtl="0" algn="l">
              <a:spcBef>
                <a:spcPts val="0"/>
              </a:spcBef>
              <a:spcAft>
                <a:spcPts val="0"/>
              </a:spcAft>
              <a:buSzPts val="1200"/>
              <a:buChar char="◆"/>
            </a:pPr>
            <a:r>
              <a:rPr lang="en" sz="1000">
                <a:latin typeface="Courier New"/>
                <a:ea typeface="Courier New"/>
                <a:cs typeface="Courier New"/>
                <a:sym typeface="Courier New"/>
              </a:rPr>
              <a:t>LeakyReLU()</a:t>
            </a:r>
            <a:r>
              <a:rPr lang="en"/>
              <a:t> to map complexities and avoid neuron death</a:t>
            </a:r>
            <a:endParaRPr/>
          </a:p>
          <a:p>
            <a:pPr indent="-190500" lvl="2" marL="628650" rtl="0" algn="l">
              <a:spcBef>
                <a:spcPts val="0"/>
              </a:spcBef>
              <a:spcAft>
                <a:spcPts val="0"/>
              </a:spcAft>
              <a:buSzPts val="1200"/>
              <a:buChar char="●"/>
            </a:pPr>
            <a:r>
              <a:rPr lang="en"/>
              <a:t>LeakyReLU allows for negative input values</a:t>
            </a:r>
            <a:endParaRPr/>
          </a:p>
          <a:p>
            <a:pPr indent="-190500" lvl="0" marL="228600" rtl="0" algn="l">
              <a:spcBef>
                <a:spcPts val="0"/>
              </a:spcBef>
              <a:spcAft>
                <a:spcPts val="0"/>
              </a:spcAft>
              <a:buSzPts val="1200"/>
              <a:buChar char="➔"/>
            </a:pPr>
            <a:r>
              <a:rPr lang="en"/>
              <a:t>Ends with Sigmoid()</a:t>
            </a:r>
            <a:endParaRPr/>
          </a:p>
          <a:p>
            <a:pPr indent="-190500" lvl="1" marL="457200" rtl="0" algn="l">
              <a:spcBef>
                <a:spcPts val="0"/>
              </a:spcBef>
              <a:spcAft>
                <a:spcPts val="0"/>
              </a:spcAft>
              <a:buSzPts val="1200"/>
              <a:buChar char="◆"/>
            </a:pPr>
            <a:r>
              <a:rPr lang="en"/>
              <a:t>Squashes pixel intensity to  0 - 1 values</a:t>
            </a:r>
            <a:endParaRPr/>
          </a:p>
        </p:txBody>
      </p:sp>
      <p:pic>
        <p:nvPicPr>
          <p:cNvPr id="156" name="Google Shape;156;p25"/>
          <p:cNvPicPr preferRelativeResize="0"/>
          <p:nvPr/>
        </p:nvPicPr>
        <p:blipFill>
          <a:blip r:embed="rId3">
            <a:alphaModFix/>
          </a:blip>
          <a:stretch>
            <a:fillRect/>
          </a:stretch>
        </p:blipFill>
        <p:spPr>
          <a:xfrm>
            <a:off x="4608261" y="285975"/>
            <a:ext cx="4079064" cy="464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Tutorial Sample - Celebrity Faces (CelebA)</a:t>
            </a:r>
            <a:endParaRPr/>
          </a:p>
        </p:txBody>
      </p:sp>
      <p:sp>
        <p:nvSpPr>
          <p:cNvPr id="162" name="Google Shape;162;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6"/>
          <p:cNvPicPr preferRelativeResize="0"/>
          <p:nvPr/>
        </p:nvPicPr>
        <p:blipFill rotWithShape="1">
          <a:blip r:embed="rId3">
            <a:alphaModFix/>
          </a:blip>
          <a:srcRect b="0" l="600" r="-599" t="0"/>
          <a:stretch/>
        </p:blipFill>
        <p:spPr>
          <a:xfrm>
            <a:off x="225300" y="613200"/>
            <a:ext cx="8693400" cy="434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Dataset size = 202,599  |  results from epoch = 5</a:t>
            </a:r>
            <a:endParaRPr/>
          </a:p>
        </p:txBody>
      </p:sp>
      <p:sp>
        <p:nvSpPr>
          <p:cNvPr id="169" name="Google Shape;169;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7"/>
          <p:cNvPicPr preferRelativeResize="0"/>
          <p:nvPr/>
        </p:nvPicPr>
        <p:blipFill rotWithShape="1">
          <a:blip r:embed="rId3">
            <a:alphaModFix/>
          </a:blip>
          <a:srcRect b="27140" l="8119" r="6410" t="29055"/>
          <a:stretch/>
        </p:blipFill>
        <p:spPr>
          <a:xfrm>
            <a:off x="65425" y="560612"/>
            <a:ext cx="9013151" cy="4619175"/>
          </a:xfrm>
          <a:prstGeom prst="rect">
            <a:avLst/>
          </a:prstGeom>
          <a:noFill/>
          <a:ln>
            <a:noFill/>
          </a:ln>
        </p:spPr>
      </p:pic>
      <p:sp>
        <p:nvSpPr>
          <p:cNvPr id="171" name="Google Shape;171;p27"/>
          <p:cNvSpPr txBox="1"/>
          <p:nvPr/>
        </p:nvSpPr>
        <p:spPr>
          <a:xfrm>
            <a:off x="3320850" y="4689400"/>
            <a:ext cx="250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This took 23 min to train?</a:t>
            </a:r>
            <a:endParaRPr>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Wiki-Art Dataset |  51,000 pictures</a:t>
            </a:r>
            <a:endParaRPr/>
          </a:p>
        </p:txBody>
      </p:sp>
      <p:pic>
        <p:nvPicPr>
          <p:cNvPr id="177" name="Google Shape;177;p28"/>
          <p:cNvPicPr preferRelativeResize="0"/>
          <p:nvPr/>
        </p:nvPicPr>
        <p:blipFill>
          <a:blip r:embed="rId3">
            <a:alphaModFix/>
          </a:blip>
          <a:stretch>
            <a:fillRect/>
          </a:stretch>
        </p:blipFill>
        <p:spPr>
          <a:xfrm>
            <a:off x="561975" y="515425"/>
            <a:ext cx="8020050" cy="445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9"/>
          <p:cNvPicPr preferRelativeResize="0"/>
          <p:nvPr/>
        </p:nvPicPr>
        <p:blipFill>
          <a:blip r:embed="rId3">
            <a:alphaModFix/>
          </a:blip>
          <a:stretch>
            <a:fillRect/>
          </a:stretch>
        </p:blipFill>
        <p:spPr>
          <a:xfrm>
            <a:off x="0" y="174739"/>
            <a:ext cx="9143999" cy="43940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Impressionist Landscapes Dataset</a:t>
            </a:r>
            <a:endParaRPr/>
          </a:p>
        </p:txBody>
      </p:sp>
      <p:pic>
        <p:nvPicPr>
          <p:cNvPr id="190" name="Google Shape;190;p30"/>
          <p:cNvPicPr preferRelativeResize="0"/>
          <p:nvPr/>
        </p:nvPicPr>
        <p:blipFill>
          <a:blip r:embed="rId3">
            <a:alphaModFix/>
          </a:blip>
          <a:stretch>
            <a:fillRect/>
          </a:stretch>
        </p:blipFill>
        <p:spPr>
          <a:xfrm>
            <a:off x="561975" y="544475"/>
            <a:ext cx="8020050" cy="445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1"/>
          <p:cNvPicPr preferRelativeResize="0"/>
          <p:nvPr/>
        </p:nvPicPr>
        <p:blipFill>
          <a:blip r:embed="rId3">
            <a:alphaModFix/>
          </a:blip>
          <a:stretch>
            <a:fillRect/>
          </a:stretch>
        </p:blipFill>
        <p:spPr>
          <a:xfrm>
            <a:off x="178925" y="346711"/>
            <a:ext cx="8786149" cy="42220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 to GAN </a:t>
            </a:r>
            <a:endParaRPr/>
          </a:p>
          <a:p>
            <a:pPr indent="-342900" lvl="0" marL="457200" rtl="0" algn="l">
              <a:spcBef>
                <a:spcPts val="0"/>
              </a:spcBef>
              <a:spcAft>
                <a:spcPts val="0"/>
              </a:spcAft>
              <a:buSzPts val="1800"/>
              <a:buChar char="-"/>
            </a:pPr>
            <a:r>
              <a:rPr lang="en"/>
              <a:t>GAN Applications </a:t>
            </a:r>
            <a:endParaRPr/>
          </a:p>
          <a:p>
            <a:pPr indent="-342900" lvl="0" marL="457200" rtl="0" algn="l">
              <a:spcBef>
                <a:spcPts val="0"/>
              </a:spcBef>
              <a:spcAft>
                <a:spcPts val="0"/>
              </a:spcAft>
              <a:buSzPts val="1800"/>
              <a:buChar char="-"/>
            </a:pPr>
            <a:r>
              <a:rPr lang="en"/>
              <a:t>Loss Function </a:t>
            </a:r>
            <a:endParaRPr/>
          </a:p>
          <a:p>
            <a:pPr indent="-342900" lvl="0" marL="457200" rtl="0" algn="l">
              <a:spcBef>
                <a:spcPts val="0"/>
              </a:spcBef>
              <a:spcAft>
                <a:spcPts val="0"/>
              </a:spcAft>
              <a:buSzPts val="1800"/>
              <a:buChar char="-"/>
            </a:pPr>
            <a:r>
              <a:rPr lang="en"/>
              <a:t>GAN Model Visualized</a:t>
            </a:r>
            <a:endParaRPr/>
          </a:p>
          <a:p>
            <a:pPr indent="-342900" lvl="0" marL="457200" rtl="0" algn="l">
              <a:spcBef>
                <a:spcPts val="0"/>
              </a:spcBef>
              <a:spcAft>
                <a:spcPts val="0"/>
              </a:spcAft>
              <a:buSzPts val="1800"/>
              <a:buChar char="-"/>
            </a:pPr>
            <a:r>
              <a:rPr lang="en"/>
              <a:t>Code Overview</a:t>
            </a:r>
            <a:endParaRPr/>
          </a:p>
          <a:p>
            <a:pPr indent="-342900" lvl="0" marL="457200" rtl="0" algn="l">
              <a:spcBef>
                <a:spcPts val="0"/>
              </a:spcBef>
              <a:spcAft>
                <a:spcPts val="0"/>
              </a:spcAft>
              <a:buSzPts val="1800"/>
              <a:buChar char="-"/>
            </a:pPr>
            <a:r>
              <a:rPr lang="en"/>
              <a:t>GAN Inputs &amp; Outputs Visualizations </a:t>
            </a:r>
            <a:endParaRPr/>
          </a:p>
          <a:p>
            <a:pPr indent="-342900" lvl="0" marL="457200" rtl="0" algn="l">
              <a:spcBef>
                <a:spcPts val="0"/>
              </a:spcBef>
              <a:spcAft>
                <a:spcPts val="0"/>
              </a:spcAft>
              <a:buSzPts val="1800"/>
              <a:buChar char="-"/>
            </a:pPr>
            <a:r>
              <a:rPr lang="en"/>
              <a:t>Optimizing </a:t>
            </a:r>
            <a:r>
              <a:rPr lang="en"/>
              <a:t>GAN Output: Stages &amp; Challenges </a:t>
            </a:r>
            <a:endParaRPr/>
          </a:p>
          <a:p>
            <a:pPr indent="-342900" lvl="0" marL="457200" rtl="0" algn="l">
              <a:spcBef>
                <a:spcPts val="0"/>
              </a:spcBef>
              <a:spcAft>
                <a:spcPts val="0"/>
              </a:spcAft>
              <a:buSzPts val="1800"/>
              <a:buChar char="-"/>
            </a:pPr>
            <a:r>
              <a:rPr lang="en"/>
              <a:t>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Noise to Discriminator</a:t>
            </a:r>
            <a:endParaRPr/>
          </a:p>
        </p:txBody>
      </p:sp>
      <p:pic>
        <p:nvPicPr>
          <p:cNvPr id="202" name="Google Shape;202;p32"/>
          <p:cNvPicPr preferRelativeResize="0"/>
          <p:nvPr/>
        </p:nvPicPr>
        <p:blipFill>
          <a:blip r:embed="rId3">
            <a:alphaModFix/>
          </a:blip>
          <a:stretch>
            <a:fillRect/>
          </a:stretch>
        </p:blipFill>
        <p:spPr>
          <a:xfrm>
            <a:off x="561975" y="515425"/>
            <a:ext cx="8020050" cy="445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8" name="Google Shape;208;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0" y="335964"/>
            <a:ext cx="9143999" cy="43940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4" title="noiseAnimation.mp4">
            <a:hlinkClick r:id="rId3"/>
          </p:cNvPr>
          <p:cNvPicPr preferRelativeResize="0"/>
          <p:nvPr/>
        </p:nvPicPr>
        <p:blipFill>
          <a:blip r:embed="rId4">
            <a:alphaModFix/>
          </a:blip>
          <a:stretch>
            <a:fillRect/>
          </a:stretch>
        </p:blipFill>
        <p:spPr>
          <a:xfrm>
            <a:off x="1260200" y="87900"/>
            <a:ext cx="6599750" cy="494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Noise based on Probability (50%)</a:t>
            </a:r>
            <a:endParaRPr/>
          </a:p>
        </p:txBody>
      </p:sp>
      <p:pic>
        <p:nvPicPr>
          <p:cNvPr id="220" name="Google Shape;220;p35"/>
          <p:cNvPicPr preferRelativeResize="0"/>
          <p:nvPr/>
        </p:nvPicPr>
        <p:blipFill>
          <a:blip r:embed="rId3">
            <a:alphaModFix/>
          </a:blip>
          <a:stretch>
            <a:fillRect/>
          </a:stretch>
        </p:blipFill>
        <p:spPr>
          <a:xfrm>
            <a:off x="561975" y="546325"/>
            <a:ext cx="8020050" cy="445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6"/>
          <p:cNvPicPr preferRelativeResize="0"/>
          <p:nvPr/>
        </p:nvPicPr>
        <p:blipFill>
          <a:blip r:embed="rId3">
            <a:alphaModFix/>
          </a:blip>
          <a:stretch>
            <a:fillRect/>
          </a:stretch>
        </p:blipFill>
        <p:spPr>
          <a:xfrm>
            <a:off x="0" y="374714"/>
            <a:ext cx="9143999" cy="43940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7" title="noiseModAnimation.mp4">
            <a:hlinkClick r:id="rId3"/>
          </p:cNvPr>
          <p:cNvPicPr preferRelativeResize="0"/>
          <p:nvPr/>
        </p:nvPicPr>
        <p:blipFill>
          <a:blip r:embed="rId4">
            <a:alphaModFix/>
          </a:blip>
          <a:stretch>
            <a:fillRect/>
          </a:stretch>
        </p:blipFill>
        <p:spPr>
          <a:xfrm>
            <a:off x="1235100" y="145275"/>
            <a:ext cx="6679225" cy="50094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Summary</a:t>
            </a:r>
            <a:endParaRPr/>
          </a:p>
        </p:txBody>
      </p:sp>
      <p:sp>
        <p:nvSpPr>
          <p:cNvPr id="238" name="Google Shape;238;p3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lnSpc>
                <a:spcPct val="140000"/>
              </a:lnSpc>
              <a:spcBef>
                <a:spcPts val="0"/>
              </a:spcBef>
              <a:spcAft>
                <a:spcPts val="0"/>
              </a:spcAft>
              <a:buSzPts val="1800"/>
              <a:buChar char="●"/>
            </a:pPr>
            <a:r>
              <a:rPr lang="en"/>
              <a:t>The purpose of this implementation of DCGAN is to</a:t>
            </a:r>
            <a:r>
              <a:rPr lang="en"/>
              <a:t> </a:t>
            </a:r>
            <a:r>
              <a:rPr b="1" lang="en"/>
              <a:t>expand</a:t>
            </a:r>
            <a:r>
              <a:rPr lang="en"/>
              <a:t> datasets. </a:t>
            </a:r>
            <a:endParaRPr/>
          </a:p>
          <a:p>
            <a:pPr indent="-342900" lvl="0" marL="457200" rtl="0" algn="l">
              <a:lnSpc>
                <a:spcPct val="140000"/>
              </a:lnSpc>
              <a:spcBef>
                <a:spcPts val="0"/>
              </a:spcBef>
              <a:spcAft>
                <a:spcPts val="0"/>
              </a:spcAft>
              <a:buSzPts val="1800"/>
              <a:buChar char="●"/>
            </a:pPr>
            <a:r>
              <a:rPr lang="en"/>
              <a:t>Reduced dataset scope due to limited hardware resources.</a:t>
            </a:r>
            <a:endParaRPr/>
          </a:p>
          <a:p>
            <a:pPr indent="-317500" lvl="1" marL="914400" rtl="0" algn="l">
              <a:lnSpc>
                <a:spcPct val="140000"/>
              </a:lnSpc>
              <a:spcBef>
                <a:spcPts val="0"/>
              </a:spcBef>
              <a:spcAft>
                <a:spcPts val="0"/>
              </a:spcAft>
              <a:buSzPts val="1400"/>
              <a:buChar char="○"/>
            </a:pPr>
            <a:r>
              <a:rPr lang="en"/>
              <a:t>Narrowing scope of database to only landscapes was effective. </a:t>
            </a:r>
            <a:endParaRPr/>
          </a:p>
          <a:p>
            <a:pPr indent="-342900" lvl="0" marL="457200" rtl="0" algn="l">
              <a:lnSpc>
                <a:spcPct val="140000"/>
              </a:lnSpc>
              <a:spcBef>
                <a:spcPts val="0"/>
              </a:spcBef>
              <a:spcAft>
                <a:spcPts val="0"/>
              </a:spcAft>
              <a:buSzPts val="1800"/>
              <a:buChar char="●"/>
            </a:pPr>
            <a:r>
              <a:rPr lang="en"/>
              <a:t>Found effective way to </a:t>
            </a:r>
            <a:r>
              <a:rPr lang="en"/>
              <a:t>“slow down”</a:t>
            </a:r>
            <a:r>
              <a:rPr lang="en"/>
              <a:t> the </a:t>
            </a:r>
            <a:r>
              <a:rPr lang="en"/>
              <a:t>Discriminator</a:t>
            </a:r>
            <a:r>
              <a:rPr lang="en"/>
              <a:t> and discovered troubleshooting methodologies.</a:t>
            </a:r>
            <a:endParaRPr/>
          </a:p>
          <a:p>
            <a:pPr indent="-342900" lvl="0" marL="457200" rtl="0" algn="l">
              <a:lnSpc>
                <a:spcPct val="140000"/>
              </a:lnSpc>
              <a:spcBef>
                <a:spcPts val="0"/>
              </a:spcBef>
              <a:spcAft>
                <a:spcPts val="0"/>
              </a:spcAft>
              <a:buSzPts val="1800"/>
              <a:buChar char="●"/>
            </a:pPr>
            <a:r>
              <a:rPr lang="en"/>
              <a:t>Acceptable results obtained despite using “lesser” hardware.</a:t>
            </a:r>
            <a:endParaRPr/>
          </a:p>
          <a:p>
            <a:pPr indent="-317500" lvl="1" marL="914400" rtl="0" algn="l">
              <a:lnSpc>
                <a:spcPct val="140000"/>
              </a:lnSpc>
              <a:spcBef>
                <a:spcPts val="0"/>
              </a:spcBef>
              <a:spcAft>
                <a:spcPts val="0"/>
              </a:spcAft>
              <a:buSzPts val="1400"/>
              <a:buChar char="○"/>
            </a:pPr>
            <a:r>
              <a:rPr lang="en"/>
              <a:t>Final results: </a:t>
            </a:r>
            <a:r>
              <a:rPr lang="en"/>
              <a:t>Epochs</a:t>
            </a:r>
            <a:r>
              <a:rPr lang="en"/>
              <a:t>: 750, Dataset size: 5000, Time: 9.5 Hours</a:t>
            </a:r>
            <a:endParaRPr/>
          </a:p>
          <a:p>
            <a:pPr indent="-342900" lvl="0" marL="457200" rtl="0" algn="l">
              <a:lnSpc>
                <a:spcPct val="140000"/>
              </a:lnSpc>
              <a:spcBef>
                <a:spcPts val="0"/>
              </a:spcBef>
              <a:spcAft>
                <a:spcPts val="0"/>
              </a:spcAft>
              <a:buSzPts val="1800"/>
              <a:buChar char="●"/>
            </a:pPr>
            <a:r>
              <a:rPr lang="en"/>
              <a:t>Suggestion:</a:t>
            </a:r>
            <a:endParaRPr/>
          </a:p>
          <a:p>
            <a:pPr indent="-317500" lvl="1" marL="914400" rtl="0" algn="l">
              <a:lnSpc>
                <a:spcPct val="140000"/>
              </a:lnSpc>
              <a:spcBef>
                <a:spcPts val="0"/>
              </a:spcBef>
              <a:spcAft>
                <a:spcPts val="0"/>
              </a:spcAft>
              <a:buSzPts val="1400"/>
              <a:buChar char="○"/>
            </a:pPr>
            <a:r>
              <a:rPr lang="en"/>
              <a:t>Save Model every ~100 epochs or every hour of compute time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244" name="Google Shape;244;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sz="1300"/>
              <a:t>Nathan Inkawhich - DCGAN Tutorial: </a:t>
            </a:r>
            <a:endParaRPr sz="1300"/>
          </a:p>
          <a:p>
            <a:pPr indent="-311150" lvl="1" marL="914400" rtl="0" algn="l">
              <a:lnSpc>
                <a:spcPct val="100000"/>
              </a:lnSpc>
              <a:spcBef>
                <a:spcPts val="0"/>
              </a:spcBef>
              <a:spcAft>
                <a:spcPts val="0"/>
              </a:spcAft>
              <a:buSzPts val="1300"/>
              <a:buChar char="-"/>
            </a:pPr>
            <a:r>
              <a:rPr lang="en" sz="1300" u="sng">
                <a:solidFill>
                  <a:schemeClr val="hlink"/>
                </a:solidFill>
                <a:hlinkClick r:id="rId3"/>
              </a:rPr>
              <a:t>https://pytorch.org/tutorials/beginner/dcgan_faces_tutorial.htm</a:t>
            </a:r>
            <a:r>
              <a:rPr lang="en" sz="1300"/>
              <a:t>l</a:t>
            </a:r>
            <a:endParaRPr sz="1300"/>
          </a:p>
          <a:p>
            <a:pPr indent="0" lvl="0" marL="0" rtl="0" algn="l">
              <a:lnSpc>
                <a:spcPct val="100000"/>
              </a:lnSpc>
              <a:spcBef>
                <a:spcPts val="1200"/>
              </a:spcBef>
              <a:spcAft>
                <a:spcPts val="0"/>
              </a:spcAft>
              <a:buNone/>
            </a:pPr>
            <a:r>
              <a:t/>
            </a:r>
            <a:endParaRPr sz="1300"/>
          </a:p>
          <a:p>
            <a:pPr indent="-311150" lvl="0" marL="457200" rtl="0" algn="l">
              <a:lnSpc>
                <a:spcPct val="100000"/>
              </a:lnSpc>
              <a:spcBef>
                <a:spcPts val="1200"/>
              </a:spcBef>
              <a:spcAft>
                <a:spcPts val="0"/>
              </a:spcAft>
              <a:buSzPts val="1300"/>
              <a:buChar char="-"/>
            </a:pPr>
            <a:r>
              <a:rPr lang="en" sz="1300"/>
              <a:t>WikiArt Dataset: </a:t>
            </a:r>
            <a:endParaRPr sz="1300"/>
          </a:p>
          <a:p>
            <a:pPr indent="-311150" lvl="1" marL="914400" rtl="0" algn="l">
              <a:lnSpc>
                <a:spcPct val="100000"/>
              </a:lnSpc>
              <a:spcBef>
                <a:spcPts val="0"/>
              </a:spcBef>
              <a:spcAft>
                <a:spcPts val="0"/>
              </a:spcAft>
              <a:buSzPts val="1300"/>
              <a:buChar char="-"/>
            </a:pPr>
            <a:r>
              <a:rPr lang="en" sz="1300" u="sng">
                <a:solidFill>
                  <a:schemeClr val="hlink"/>
                </a:solidFill>
                <a:hlinkClick r:id="rId4"/>
              </a:rPr>
              <a:t>https://paperswithcode.com/dataset/wikiart</a:t>
            </a:r>
            <a:endParaRPr sz="1300"/>
          </a:p>
          <a:p>
            <a:pPr indent="0" lvl="0" marL="0" rtl="0" algn="l">
              <a:lnSpc>
                <a:spcPct val="100000"/>
              </a:lnSpc>
              <a:spcBef>
                <a:spcPts val="1200"/>
              </a:spcBef>
              <a:spcAft>
                <a:spcPts val="0"/>
              </a:spcAft>
              <a:buNone/>
            </a:pPr>
            <a:r>
              <a:t/>
            </a:r>
            <a:endParaRPr sz="1300"/>
          </a:p>
          <a:p>
            <a:pPr indent="-311150" lvl="0" marL="457200" rtl="0" algn="l">
              <a:lnSpc>
                <a:spcPct val="100000"/>
              </a:lnSpc>
              <a:spcBef>
                <a:spcPts val="1200"/>
              </a:spcBef>
              <a:spcAft>
                <a:spcPts val="0"/>
              </a:spcAft>
              <a:buSzPts val="1300"/>
              <a:buChar char="-"/>
            </a:pPr>
            <a:r>
              <a:rPr lang="en" sz="1300"/>
              <a:t>Impressionist Landscapes Dataset:</a:t>
            </a:r>
            <a:endParaRPr sz="1300"/>
          </a:p>
          <a:p>
            <a:pPr indent="-311150" lvl="1" marL="914400" rtl="0" algn="l">
              <a:lnSpc>
                <a:spcPct val="100000"/>
              </a:lnSpc>
              <a:spcBef>
                <a:spcPts val="0"/>
              </a:spcBef>
              <a:spcAft>
                <a:spcPts val="0"/>
              </a:spcAft>
              <a:buSzPts val="1300"/>
              <a:buChar char="-"/>
            </a:pPr>
            <a:r>
              <a:rPr lang="en" sz="1300" u="sng">
                <a:solidFill>
                  <a:schemeClr val="accent5"/>
                </a:solidFill>
                <a:hlinkClick r:id="rId5">
                  <a:extLst>
                    <a:ext uri="{A12FA001-AC4F-418D-AE19-62706E023703}">
                      <ahyp:hlinkClr val="tx"/>
                    </a:ext>
                  </a:extLst>
                </a:hlinkClick>
              </a:rPr>
              <a:t>https://www.kaggle.com/datasets/robgonsalves/impressionistlandscapespaintings</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50" name="Google Shape;250;p40"/>
          <p:cNvSpPr txBox="1"/>
          <p:nvPr>
            <p:ph idx="1" type="body"/>
          </p:nvPr>
        </p:nvSpPr>
        <p:spPr>
          <a:xfrm>
            <a:off x="311700" y="124145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lang="en" sz="1900"/>
              <a:t>Thanks for your time!</a:t>
            </a:r>
            <a:endParaRPr sz="1900"/>
          </a:p>
          <a:p>
            <a:pPr indent="0" lvl="0" marL="0" rtl="0" algn="l">
              <a:spcBef>
                <a:spcPts val="1200"/>
              </a:spcBef>
              <a:spcAft>
                <a:spcPts val="0"/>
              </a:spcAft>
              <a:buNone/>
            </a:pPr>
            <a:r>
              <a:t/>
            </a:r>
            <a:endParaRPr/>
          </a:p>
          <a:p>
            <a:pPr indent="0" lvl="0" marL="0" rtl="0" algn="l">
              <a:spcBef>
                <a:spcPts val="1200"/>
              </a:spcBef>
              <a:spcAft>
                <a:spcPts val="0"/>
              </a:spcAft>
              <a:buNone/>
            </a:pPr>
            <a:r>
              <a:rPr lang="en" sz="1600"/>
              <a:t>In case you missed it:</a:t>
            </a:r>
            <a:endParaRPr sz="1600"/>
          </a:p>
          <a:p>
            <a:pPr indent="0" lvl="0" marL="0" rtl="0" algn="l">
              <a:spcBef>
                <a:spcPts val="1200"/>
              </a:spcBef>
              <a:spcAft>
                <a:spcPts val="0"/>
              </a:spcAft>
              <a:buNone/>
            </a:pPr>
            <a:r>
              <a:rPr i="1" lang="en"/>
              <a:t>   </a:t>
            </a:r>
            <a:r>
              <a:rPr i="1" lang="en"/>
              <a:t>Title:</a:t>
            </a:r>
            <a:r>
              <a:rPr lang="en"/>
              <a:t> </a:t>
            </a:r>
            <a:r>
              <a:rPr lang="en" sz="2000"/>
              <a:t>Deep Neural Networks: Generative Adversarial Networks</a:t>
            </a:r>
            <a:endParaRPr sz="2000"/>
          </a:p>
          <a:p>
            <a:pPr indent="0" lvl="0" marL="0" rtl="0" algn="l">
              <a:spcBef>
                <a:spcPts val="1200"/>
              </a:spcBef>
              <a:spcAft>
                <a:spcPts val="1200"/>
              </a:spcAft>
              <a:buNone/>
            </a:pPr>
            <a:r>
              <a:rPr i="1" lang="en"/>
              <a:t>   Team:</a:t>
            </a:r>
            <a:r>
              <a:rPr lang="en"/>
              <a:t> </a:t>
            </a:r>
            <a:r>
              <a:rPr lang="en"/>
              <a:t>	</a:t>
            </a:r>
            <a:r>
              <a:rPr lang="en" sz="2000"/>
              <a:t>Jordan Driscoll, James Hall, Nathan Graham</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GANs</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Proposed by Ian Goodfellow June 2014</a:t>
            </a:r>
            <a:endParaRPr sz="2600"/>
          </a:p>
          <a:p>
            <a:pPr indent="-393700" lvl="0" marL="457200" rtl="0" algn="l">
              <a:spcBef>
                <a:spcPts val="0"/>
              </a:spcBef>
              <a:spcAft>
                <a:spcPts val="0"/>
              </a:spcAft>
              <a:buSzPts val="2600"/>
              <a:buChar char="-"/>
            </a:pPr>
            <a:r>
              <a:rPr lang="en" sz="2600"/>
              <a:t>Goal: Generate new data using </a:t>
            </a:r>
            <a:r>
              <a:rPr lang="en" sz="2600"/>
              <a:t>training set</a:t>
            </a:r>
            <a:endParaRPr sz="2600"/>
          </a:p>
          <a:p>
            <a:pPr indent="-393700" lvl="0" marL="457200" rtl="0" algn="l">
              <a:spcBef>
                <a:spcPts val="0"/>
              </a:spcBef>
              <a:spcAft>
                <a:spcPts val="0"/>
              </a:spcAft>
              <a:buSzPts val="2600"/>
              <a:buChar char="-"/>
            </a:pPr>
            <a:r>
              <a:rPr lang="en" sz="2600"/>
              <a:t>2 Networks Contest with each other</a:t>
            </a:r>
            <a:endParaRPr sz="2600"/>
          </a:p>
        </p:txBody>
      </p:sp>
      <p:pic>
        <p:nvPicPr>
          <p:cNvPr id="73" name="Google Shape;73;p15"/>
          <p:cNvPicPr preferRelativeResize="0"/>
          <p:nvPr/>
        </p:nvPicPr>
        <p:blipFill>
          <a:blip r:embed="rId3">
            <a:alphaModFix/>
          </a:blip>
          <a:stretch>
            <a:fillRect/>
          </a:stretch>
        </p:blipFill>
        <p:spPr>
          <a:xfrm>
            <a:off x="4923037" y="2707775"/>
            <a:ext cx="2992975" cy="199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GANs I</a:t>
            </a:r>
            <a:endParaRPr/>
          </a:p>
        </p:txBody>
      </p:sp>
      <p:sp>
        <p:nvSpPr>
          <p:cNvPr id="79" name="Google Shape;79;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Image Generation</a:t>
            </a:r>
            <a:endParaRPr/>
          </a:p>
          <a:p>
            <a:pPr indent="-342900" lvl="0" marL="457200" rtl="0" algn="l">
              <a:spcBef>
                <a:spcPts val="0"/>
              </a:spcBef>
              <a:spcAft>
                <a:spcPts val="0"/>
              </a:spcAft>
              <a:buSzPts val="1800"/>
              <a:buChar char="-"/>
            </a:pPr>
            <a:r>
              <a:rPr lang="en"/>
              <a:t>Image to Image Translation </a:t>
            </a:r>
            <a:endParaRPr/>
          </a:p>
          <a:p>
            <a:pPr indent="-317500" lvl="1" marL="914400" rtl="0" algn="l">
              <a:spcBef>
                <a:spcPts val="0"/>
              </a:spcBef>
              <a:spcAft>
                <a:spcPts val="0"/>
              </a:spcAft>
              <a:buSzPts val="1400"/>
              <a:buChar char="-"/>
            </a:pPr>
            <a:r>
              <a:rPr lang="en"/>
              <a:t>Day to Night</a:t>
            </a:r>
            <a:endParaRPr/>
          </a:p>
          <a:p>
            <a:pPr indent="-317500" lvl="1" marL="914400" rtl="0" algn="l">
              <a:spcBef>
                <a:spcPts val="0"/>
              </a:spcBef>
              <a:spcAft>
                <a:spcPts val="0"/>
              </a:spcAft>
              <a:buSzPts val="1400"/>
              <a:buChar char="-"/>
            </a:pPr>
            <a:r>
              <a:rPr lang="en"/>
              <a:t>Artstyle modifications</a:t>
            </a:r>
            <a:endParaRPr/>
          </a:p>
          <a:p>
            <a:pPr indent="-342900" lvl="0" marL="457200" rtl="0" algn="l">
              <a:spcBef>
                <a:spcPts val="0"/>
              </a:spcBef>
              <a:spcAft>
                <a:spcPts val="0"/>
              </a:spcAft>
              <a:buSzPts val="1800"/>
              <a:buChar char="-"/>
            </a:pPr>
            <a:r>
              <a:rPr lang="en"/>
              <a:t>Text-To-Image Synthesis</a:t>
            </a:r>
            <a:endParaRPr/>
          </a:p>
          <a:p>
            <a:pPr indent="-342900" lvl="0" marL="457200" rtl="0" algn="l">
              <a:spcBef>
                <a:spcPts val="0"/>
              </a:spcBef>
              <a:spcAft>
                <a:spcPts val="0"/>
              </a:spcAft>
              <a:buSzPts val="1800"/>
              <a:buChar char="-"/>
            </a:pPr>
            <a:r>
              <a:rPr lang="en"/>
              <a:t>Image Enhancement, Super Resolution</a:t>
            </a:r>
            <a:endParaRPr/>
          </a:p>
          <a:p>
            <a:pPr indent="-342900" lvl="0" marL="457200" rtl="0" algn="l">
              <a:spcBef>
                <a:spcPts val="0"/>
              </a:spcBef>
              <a:spcAft>
                <a:spcPts val="0"/>
              </a:spcAft>
              <a:buSzPts val="1800"/>
              <a:buChar char="-"/>
            </a:pPr>
            <a:r>
              <a:rPr lang="en"/>
              <a:t>Data Augmentation</a:t>
            </a:r>
            <a:endParaRPr/>
          </a:p>
          <a:p>
            <a:pPr indent="-317500" lvl="1" marL="914400" rtl="0" algn="l">
              <a:spcBef>
                <a:spcPts val="0"/>
              </a:spcBef>
              <a:spcAft>
                <a:spcPts val="0"/>
              </a:spcAft>
              <a:buSzPts val="1400"/>
              <a:buChar char="-"/>
            </a:pPr>
            <a:r>
              <a:rPr lang="en"/>
              <a:t>Generating Realistic Samples </a:t>
            </a:r>
            <a:endParaRPr/>
          </a:p>
          <a:p>
            <a:pPr indent="-342900" lvl="0" marL="457200" rtl="0" algn="l">
              <a:spcBef>
                <a:spcPts val="0"/>
              </a:spcBef>
              <a:spcAft>
                <a:spcPts val="0"/>
              </a:spcAft>
              <a:buSzPts val="1800"/>
              <a:buChar char="-"/>
            </a:pPr>
            <a:r>
              <a:rPr lang="en"/>
              <a:t>Video Generation</a:t>
            </a:r>
            <a:endParaRPr/>
          </a:p>
          <a:p>
            <a:pPr indent="-342900" lvl="0" marL="457200" rtl="0" algn="l">
              <a:spcBef>
                <a:spcPts val="0"/>
              </a:spcBef>
              <a:spcAft>
                <a:spcPts val="0"/>
              </a:spcAft>
              <a:buSzPts val="1800"/>
              <a:buChar char="-"/>
            </a:pPr>
            <a:r>
              <a:rPr lang="en"/>
              <a:t>Anomaly</a:t>
            </a:r>
            <a:r>
              <a:rPr lang="en"/>
              <a:t> Detection </a:t>
            </a:r>
            <a:endParaRPr/>
          </a:p>
        </p:txBody>
      </p:sp>
      <p:pic>
        <p:nvPicPr>
          <p:cNvPr id="80" name="Google Shape;80;p16"/>
          <p:cNvPicPr preferRelativeResize="0"/>
          <p:nvPr/>
        </p:nvPicPr>
        <p:blipFill>
          <a:blip r:embed="rId3">
            <a:alphaModFix/>
          </a:blip>
          <a:stretch>
            <a:fillRect/>
          </a:stretch>
        </p:blipFill>
        <p:spPr>
          <a:xfrm>
            <a:off x="4814226" y="1195713"/>
            <a:ext cx="3613776" cy="275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of GANs II</a:t>
            </a:r>
            <a:endParaRPr/>
          </a:p>
        </p:txBody>
      </p:sp>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Deepfake Generation</a:t>
            </a:r>
            <a:endParaRPr/>
          </a:p>
          <a:p>
            <a:pPr indent="-342900" lvl="0" marL="457200" rtl="0" algn="l">
              <a:spcBef>
                <a:spcPts val="0"/>
              </a:spcBef>
              <a:spcAft>
                <a:spcPts val="0"/>
              </a:spcAft>
              <a:buSzPts val="1800"/>
              <a:buChar char="-"/>
            </a:pPr>
            <a:r>
              <a:rPr lang="en"/>
              <a:t>Fashion &amp; </a:t>
            </a:r>
            <a:r>
              <a:rPr lang="en"/>
              <a:t>Apparel</a:t>
            </a:r>
            <a:r>
              <a:rPr lang="en"/>
              <a:t> Design</a:t>
            </a:r>
            <a:endParaRPr/>
          </a:p>
          <a:p>
            <a:pPr indent="-317500" lvl="1" marL="914400" rtl="0" algn="l">
              <a:spcBef>
                <a:spcPts val="0"/>
              </a:spcBef>
              <a:spcAft>
                <a:spcPts val="0"/>
              </a:spcAft>
              <a:buSzPts val="1400"/>
              <a:buChar char="-"/>
            </a:pPr>
            <a:r>
              <a:rPr lang="en"/>
              <a:t>Generating Unique Designs</a:t>
            </a:r>
            <a:endParaRPr/>
          </a:p>
          <a:p>
            <a:pPr indent="-342900" lvl="0" marL="457200" rtl="0" algn="l">
              <a:spcBef>
                <a:spcPts val="0"/>
              </a:spcBef>
              <a:spcAft>
                <a:spcPts val="0"/>
              </a:spcAft>
              <a:buSzPts val="1800"/>
              <a:buChar char="-"/>
            </a:pPr>
            <a:r>
              <a:rPr lang="en"/>
              <a:t>Virtual Try On GANs</a:t>
            </a:r>
            <a:endParaRPr/>
          </a:p>
          <a:p>
            <a:pPr indent="-342900" lvl="0" marL="457200" rtl="0" algn="l">
              <a:spcBef>
                <a:spcPts val="0"/>
              </a:spcBef>
              <a:spcAft>
                <a:spcPts val="0"/>
              </a:spcAft>
              <a:buSzPts val="1800"/>
              <a:buChar char="-"/>
            </a:pPr>
            <a:r>
              <a:rPr lang="en"/>
              <a:t>Game Development</a:t>
            </a:r>
            <a:endParaRPr/>
          </a:p>
          <a:p>
            <a:pPr indent="-317500" lvl="1" marL="914400" rtl="0" algn="l">
              <a:spcBef>
                <a:spcPts val="0"/>
              </a:spcBef>
              <a:spcAft>
                <a:spcPts val="0"/>
              </a:spcAft>
              <a:buSzPts val="1400"/>
              <a:buChar char="-"/>
            </a:pPr>
            <a:r>
              <a:rPr lang="en"/>
              <a:t>Generating</a:t>
            </a:r>
            <a:r>
              <a:rPr lang="en"/>
              <a:t> Realistic Characters, Objects &amp; Environments</a:t>
            </a:r>
            <a:endParaRPr/>
          </a:p>
          <a:p>
            <a:pPr indent="-342900" lvl="0" marL="457200" rtl="0" algn="l">
              <a:spcBef>
                <a:spcPts val="0"/>
              </a:spcBef>
              <a:spcAft>
                <a:spcPts val="0"/>
              </a:spcAft>
              <a:buSzPts val="1800"/>
              <a:buChar char="-"/>
            </a:pPr>
            <a:r>
              <a:rPr lang="en"/>
              <a:t>Speech Synthesis </a:t>
            </a:r>
            <a:endParaRPr/>
          </a:p>
        </p:txBody>
      </p:sp>
      <p:pic>
        <p:nvPicPr>
          <p:cNvPr id="87" name="Google Shape;87;p17"/>
          <p:cNvPicPr preferRelativeResize="0"/>
          <p:nvPr/>
        </p:nvPicPr>
        <p:blipFill>
          <a:blip r:embed="rId3">
            <a:alphaModFix/>
          </a:blip>
          <a:stretch>
            <a:fillRect/>
          </a:stretch>
        </p:blipFill>
        <p:spPr>
          <a:xfrm>
            <a:off x="5934750" y="923100"/>
            <a:ext cx="1234775" cy="1234775"/>
          </a:xfrm>
          <a:prstGeom prst="rect">
            <a:avLst/>
          </a:prstGeom>
          <a:noFill/>
          <a:ln>
            <a:noFill/>
          </a:ln>
        </p:spPr>
      </p:pic>
      <p:pic>
        <p:nvPicPr>
          <p:cNvPr id="88" name="Google Shape;88;p17"/>
          <p:cNvPicPr preferRelativeResize="0"/>
          <p:nvPr/>
        </p:nvPicPr>
        <p:blipFill>
          <a:blip r:embed="rId4">
            <a:alphaModFix/>
          </a:blip>
          <a:stretch>
            <a:fillRect/>
          </a:stretch>
        </p:blipFill>
        <p:spPr>
          <a:xfrm>
            <a:off x="5934750" y="2649050"/>
            <a:ext cx="1234774" cy="1234774"/>
          </a:xfrm>
          <a:prstGeom prst="rect">
            <a:avLst/>
          </a:prstGeom>
          <a:noFill/>
          <a:ln>
            <a:noFill/>
          </a:ln>
        </p:spPr>
      </p:pic>
      <p:pic>
        <p:nvPicPr>
          <p:cNvPr id="89" name="Google Shape;89;p17"/>
          <p:cNvPicPr preferRelativeResize="0"/>
          <p:nvPr/>
        </p:nvPicPr>
        <p:blipFill>
          <a:blip r:embed="rId5">
            <a:alphaModFix/>
          </a:blip>
          <a:stretch>
            <a:fillRect/>
          </a:stretch>
        </p:blipFill>
        <p:spPr>
          <a:xfrm>
            <a:off x="7597525" y="1883800"/>
            <a:ext cx="1234775" cy="123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a:t>
            </a:r>
            <a:r>
              <a:rPr lang="en"/>
              <a:t>Adversarial Network</a:t>
            </a:r>
            <a:endParaRPr/>
          </a:p>
        </p:txBody>
      </p:sp>
      <p:sp>
        <p:nvSpPr>
          <p:cNvPr id="95" name="Google Shape;95;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Originally: Unsupervised Learning</a:t>
            </a:r>
            <a:endParaRPr/>
          </a:p>
          <a:p>
            <a:pPr indent="-317500" lvl="1" marL="914400" rtl="0" algn="l">
              <a:spcBef>
                <a:spcPts val="0"/>
              </a:spcBef>
              <a:spcAft>
                <a:spcPts val="0"/>
              </a:spcAft>
              <a:buSzPts val="1400"/>
              <a:buChar char="-"/>
            </a:pPr>
            <a:r>
              <a:rPr lang="en"/>
              <a:t>Partially Supervised, Supervised, &amp; Reinforcement Learning</a:t>
            </a:r>
            <a:endParaRPr/>
          </a:p>
          <a:p>
            <a:pPr indent="-342900" lvl="0" marL="457200" rtl="0" algn="l">
              <a:spcBef>
                <a:spcPts val="0"/>
              </a:spcBef>
              <a:spcAft>
                <a:spcPts val="0"/>
              </a:spcAft>
              <a:buSzPts val="1800"/>
              <a:buChar char="-"/>
            </a:pPr>
            <a:r>
              <a:rPr lang="en"/>
              <a:t>Generator: Map Latent-Vector to Data Space</a:t>
            </a:r>
            <a:endParaRPr/>
          </a:p>
          <a:p>
            <a:pPr indent="-342900" lvl="0" marL="457200" rtl="0" algn="l">
              <a:spcBef>
                <a:spcPts val="0"/>
              </a:spcBef>
              <a:spcAft>
                <a:spcPts val="0"/>
              </a:spcAft>
              <a:buSzPts val="1800"/>
              <a:buChar char="-"/>
            </a:pPr>
            <a:r>
              <a:rPr lang="en"/>
              <a:t>Discriminator: Output scalar </a:t>
            </a:r>
            <a:r>
              <a:rPr lang="en"/>
              <a:t>probability that</a:t>
            </a:r>
            <a:r>
              <a:rPr lang="en"/>
              <a:t> image is generated</a:t>
            </a:r>
            <a:endParaRPr/>
          </a:p>
          <a:p>
            <a:pPr indent="-342900" lvl="0" marL="457200" rtl="0" algn="l">
              <a:spcBef>
                <a:spcPts val="0"/>
              </a:spcBef>
              <a:spcAft>
                <a:spcPts val="0"/>
              </a:spcAft>
              <a:buSzPts val="1800"/>
              <a:buChar char="-"/>
            </a:pPr>
            <a:r>
              <a:rPr lang="en"/>
              <a:t>Equilibrium</a:t>
            </a:r>
            <a:endParaRPr/>
          </a:p>
          <a:p>
            <a:pPr indent="-317500" lvl="1" marL="914400" rtl="0" algn="l">
              <a:spcBef>
                <a:spcPts val="0"/>
              </a:spcBef>
              <a:spcAft>
                <a:spcPts val="0"/>
              </a:spcAft>
              <a:buSzPts val="1400"/>
              <a:buChar char="-"/>
            </a:pPr>
            <a:r>
              <a:rPr lang="en"/>
              <a:t>Generator: Awesome Photos</a:t>
            </a:r>
            <a:endParaRPr/>
          </a:p>
          <a:p>
            <a:pPr indent="-317500" lvl="1" marL="914400" rtl="0" algn="l">
              <a:spcBef>
                <a:spcPts val="0"/>
              </a:spcBef>
              <a:spcAft>
                <a:spcPts val="0"/>
              </a:spcAft>
              <a:buSzPts val="1400"/>
              <a:buChar char="-"/>
            </a:pPr>
            <a:r>
              <a:rPr lang="en"/>
              <a:t>Discriminator: Totally clueless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Loss Function</a:t>
            </a:r>
            <a:endParaRPr/>
          </a:p>
        </p:txBody>
      </p:sp>
      <p:sp>
        <p:nvSpPr>
          <p:cNvPr id="101" name="Google Shape;101;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Discriminator Notation</a:t>
            </a:r>
            <a:endParaRPr/>
          </a:p>
          <a:p>
            <a:pPr indent="-317500" lvl="1" marL="914400" rtl="0" algn="l">
              <a:spcBef>
                <a:spcPts val="0"/>
              </a:spcBef>
              <a:spcAft>
                <a:spcPts val="0"/>
              </a:spcAft>
              <a:buSzPts val="1400"/>
              <a:buChar char="-"/>
            </a:pPr>
            <a:r>
              <a:rPr i="1" lang="en"/>
              <a:t>x</a:t>
            </a:r>
            <a:r>
              <a:rPr lang="en"/>
              <a:t> - Image</a:t>
            </a:r>
            <a:endParaRPr/>
          </a:p>
          <a:p>
            <a:pPr indent="-317500" lvl="1" marL="914400" rtl="0" algn="l">
              <a:spcBef>
                <a:spcPts val="0"/>
              </a:spcBef>
              <a:spcAft>
                <a:spcPts val="0"/>
              </a:spcAft>
              <a:buSzPts val="1400"/>
              <a:buChar char="-"/>
            </a:pPr>
            <a:r>
              <a:rPr lang="en"/>
              <a:t>D(</a:t>
            </a:r>
            <a:r>
              <a:rPr i="1" lang="en"/>
              <a:t>x</a:t>
            </a:r>
            <a:r>
              <a:rPr lang="en"/>
              <a:t>) - Scalar probability that </a:t>
            </a:r>
            <a:r>
              <a:rPr lang="en"/>
              <a:t>image</a:t>
            </a:r>
            <a:r>
              <a:rPr lang="en"/>
              <a:t> is fake</a:t>
            </a:r>
            <a:endParaRPr/>
          </a:p>
          <a:p>
            <a:pPr indent="-317500" lvl="1" marL="914400" rtl="0" algn="l">
              <a:spcBef>
                <a:spcPts val="0"/>
              </a:spcBef>
              <a:spcAft>
                <a:spcPts val="0"/>
              </a:spcAft>
              <a:buSzPts val="1400"/>
              <a:buChar char="-"/>
            </a:pPr>
            <a:r>
              <a:rPr lang="en"/>
              <a:t>Binary </a:t>
            </a:r>
            <a:r>
              <a:rPr lang="en"/>
              <a:t>Classification</a:t>
            </a:r>
            <a:endParaRPr/>
          </a:p>
          <a:p>
            <a:pPr indent="-342900" lvl="0" marL="457200" rtl="0" algn="l">
              <a:spcBef>
                <a:spcPts val="0"/>
              </a:spcBef>
              <a:spcAft>
                <a:spcPts val="0"/>
              </a:spcAft>
              <a:buSzPts val="1800"/>
              <a:buChar char="-"/>
            </a:pPr>
            <a:r>
              <a:rPr lang="en"/>
              <a:t>Generator Notation</a:t>
            </a:r>
            <a:endParaRPr/>
          </a:p>
          <a:p>
            <a:pPr indent="-317500" lvl="1" marL="914400" rtl="0" algn="l">
              <a:spcBef>
                <a:spcPts val="0"/>
              </a:spcBef>
              <a:spcAft>
                <a:spcPts val="0"/>
              </a:spcAft>
              <a:buSzPts val="1400"/>
              <a:buChar char="-"/>
            </a:pPr>
            <a:r>
              <a:rPr i="1" lang="en"/>
              <a:t>z</a:t>
            </a:r>
            <a:r>
              <a:rPr lang="en"/>
              <a:t> - A</a:t>
            </a:r>
            <a:r>
              <a:rPr lang="en"/>
              <a:t> latent space vector sampled from a standard normal distribution</a:t>
            </a:r>
            <a:endParaRPr/>
          </a:p>
          <a:p>
            <a:pPr indent="-317500" lvl="1" marL="914400" rtl="0" algn="l">
              <a:spcBef>
                <a:spcPts val="0"/>
              </a:spcBef>
              <a:spcAft>
                <a:spcPts val="0"/>
              </a:spcAft>
              <a:buSzPts val="1400"/>
              <a:buChar char="-"/>
            </a:pPr>
            <a:r>
              <a:rPr lang="en"/>
              <a:t>G - Capture patterns from training data</a:t>
            </a:r>
            <a:endParaRPr/>
          </a:p>
          <a:p>
            <a:pPr indent="-317500" lvl="1" marL="914400" rtl="0" algn="l">
              <a:spcBef>
                <a:spcPts val="0"/>
              </a:spcBef>
              <a:spcAft>
                <a:spcPts val="0"/>
              </a:spcAft>
              <a:buSzPts val="1400"/>
              <a:buChar char="-"/>
            </a:pPr>
            <a:r>
              <a:rPr lang="en"/>
              <a:t>G(</a:t>
            </a:r>
            <a:r>
              <a:rPr i="1" lang="en"/>
              <a:t>z</a:t>
            </a:r>
            <a:r>
              <a:rPr lang="en"/>
              <a:t>) - Maps latent vector </a:t>
            </a:r>
            <a:r>
              <a:rPr i="1" lang="en"/>
              <a:t>z</a:t>
            </a:r>
            <a:r>
              <a:rPr lang="en"/>
              <a:t> to data space</a:t>
            </a:r>
            <a:br>
              <a:rPr lang="en"/>
            </a:br>
            <a:endParaRPr/>
          </a:p>
        </p:txBody>
      </p:sp>
      <p:pic>
        <p:nvPicPr>
          <p:cNvPr id="102" name="Google Shape;102;p19"/>
          <p:cNvPicPr preferRelativeResize="0"/>
          <p:nvPr/>
        </p:nvPicPr>
        <p:blipFill>
          <a:blip r:embed="rId3">
            <a:alphaModFix/>
          </a:blip>
          <a:stretch>
            <a:fillRect/>
          </a:stretch>
        </p:blipFill>
        <p:spPr>
          <a:xfrm>
            <a:off x="378875" y="3746626"/>
            <a:ext cx="8083924" cy="71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 Loss Function</a:t>
            </a:r>
            <a:endParaRPr/>
          </a:p>
        </p:txBody>
      </p:sp>
      <p:sp>
        <p:nvSpPr>
          <p:cNvPr id="108" name="Google Shape;108;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D(G(</a:t>
            </a:r>
            <a:r>
              <a:rPr i="1" lang="en"/>
              <a:t>z</a:t>
            </a:r>
            <a:r>
              <a:rPr lang="en"/>
              <a:t>)) - Probability generated image is real </a:t>
            </a:r>
            <a:endParaRPr/>
          </a:p>
          <a:p>
            <a:pPr indent="-342900" lvl="0" marL="457200" rtl="0" algn="l">
              <a:spcBef>
                <a:spcPts val="0"/>
              </a:spcBef>
              <a:spcAft>
                <a:spcPts val="0"/>
              </a:spcAft>
              <a:buSzPts val="1800"/>
              <a:buChar char="-"/>
            </a:pPr>
            <a:r>
              <a:rPr i="1" lang="en"/>
              <a:t>log</a:t>
            </a:r>
            <a:r>
              <a:rPr lang="en"/>
              <a:t>: Magnifies differences of probabilities, especially when close to 0 or 1</a:t>
            </a:r>
            <a:endParaRPr/>
          </a:p>
          <a:p>
            <a:pPr indent="-342900" lvl="0" marL="457200" rtl="0" algn="l">
              <a:spcBef>
                <a:spcPts val="0"/>
              </a:spcBef>
              <a:spcAft>
                <a:spcPts val="0"/>
              </a:spcAft>
              <a:buSzPts val="1800"/>
              <a:buChar char="-"/>
            </a:pPr>
            <a:r>
              <a:rPr lang="en"/>
              <a:t>Discriminator’s Goal</a:t>
            </a:r>
            <a:endParaRPr/>
          </a:p>
          <a:p>
            <a:pPr indent="-317500" lvl="1" marL="914400" rtl="0" algn="l">
              <a:spcBef>
                <a:spcPts val="0"/>
              </a:spcBef>
              <a:spcAft>
                <a:spcPts val="0"/>
              </a:spcAft>
              <a:buSzPts val="1400"/>
              <a:buChar char="-"/>
            </a:pPr>
            <a:r>
              <a:rPr lang="en"/>
              <a:t>Maximize probability that its guesses are correct: </a:t>
            </a:r>
            <a:r>
              <a:rPr i="1" lang="en"/>
              <a:t>log</a:t>
            </a:r>
            <a:r>
              <a:rPr lang="en"/>
              <a:t>[(D(x))]</a:t>
            </a:r>
            <a:endParaRPr/>
          </a:p>
          <a:p>
            <a:pPr indent="-342900" lvl="0" marL="457200" rtl="0" algn="l">
              <a:spcBef>
                <a:spcPts val="0"/>
              </a:spcBef>
              <a:spcAft>
                <a:spcPts val="0"/>
              </a:spcAft>
              <a:buSzPts val="1800"/>
              <a:buChar char="-"/>
            </a:pPr>
            <a:r>
              <a:rPr lang="en"/>
              <a:t>Generator’s Goal: </a:t>
            </a:r>
            <a:endParaRPr/>
          </a:p>
          <a:p>
            <a:pPr indent="-317500" lvl="1" marL="914400" rtl="0" algn="l">
              <a:spcBef>
                <a:spcPts val="0"/>
              </a:spcBef>
              <a:spcAft>
                <a:spcPts val="0"/>
              </a:spcAft>
              <a:buSzPts val="1400"/>
              <a:buChar char="-"/>
            </a:pPr>
            <a:r>
              <a:rPr lang="en"/>
              <a:t>Minimize probability that discriminator classifies its work :  </a:t>
            </a:r>
            <a:r>
              <a:rPr i="1" lang="en"/>
              <a:t>log</a:t>
            </a:r>
            <a:r>
              <a:rPr lang="en"/>
              <a:t>[1-(D(G(</a:t>
            </a:r>
            <a:r>
              <a:rPr i="1" lang="en"/>
              <a:t>z</a:t>
            </a:r>
            <a:r>
              <a:rPr lang="en"/>
              <a:t>))] </a:t>
            </a:r>
            <a:endParaRPr/>
          </a:p>
          <a:p>
            <a:pPr indent="-342900" lvl="0" marL="457200" rtl="0" algn="l">
              <a:spcBef>
                <a:spcPts val="0"/>
              </a:spcBef>
              <a:spcAft>
                <a:spcPts val="0"/>
              </a:spcAft>
              <a:buSzPts val="1800"/>
              <a:buChar char="-"/>
            </a:pPr>
            <a:r>
              <a:rPr lang="en"/>
              <a:t>pdata(x): The data used for training </a:t>
            </a:r>
            <a:endParaRPr/>
          </a:p>
          <a:p>
            <a:pPr indent="-342900" lvl="0" marL="457200" rtl="0" algn="l">
              <a:spcBef>
                <a:spcPts val="0"/>
              </a:spcBef>
              <a:spcAft>
                <a:spcPts val="0"/>
              </a:spcAft>
              <a:buSzPts val="1800"/>
              <a:buChar char="-"/>
            </a:pPr>
            <a:r>
              <a:rPr lang="en"/>
              <a:t>E[z ~ pz(z)] - Indicates we take the average among all noise vectors </a:t>
            </a:r>
            <a:endParaRPr/>
          </a:p>
          <a:p>
            <a:pPr indent="-342900" lvl="0" marL="457200" rtl="0" algn="l">
              <a:spcBef>
                <a:spcPts val="0"/>
              </a:spcBef>
              <a:spcAft>
                <a:spcPts val="0"/>
              </a:spcAft>
              <a:buSzPts val="1800"/>
              <a:buChar char="-"/>
            </a:pPr>
            <a:r>
              <a:rPr lang="en"/>
              <a:t>E[x ~ pdata(x)] - Indicates we take the average among all data samples</a:t>
            </a:r>
            <a:endParaRPr/>
          </a:p>
        </p:txBody>
      </p:sp>
      <p:pic>
        <p:nvPicPr>
          <p:cNvPr id="109" name="Google Shape;109;p20"/>
          <p:cNvPicPr preferRelativeResize="0"/>
          <p:nvPr/>
        </p:nvPicPr>
        <p:blipFill>
          <a:blip r:embed="rId3">
            <a:alphaModFix/>
          </a:blip>
          <a:stretch>
            <a:fillRect/>
          </a:stretch>
        </p:blipFill>
        <p:spPr>
          <a:xfrm>
            <a:off x="364075" y="4086576"/>
            <a:ext cx="8083924" cy="71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Convolutional Generative Adversarial Network</a:t>
            </a:r>
            <a:endParaRPr/>
          </a:p>
        </p:txBody>
      </p:sp>
      <p:sp>
        <p:nvSpPr>
          <p:cNvPr id="115" name="Google Shape;115;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Direct Extension of GAN</a:t>
            </a:r>
            <a:endParaRPr/>
          </a:p>
          <a:p>
            <a:pPr indent="-317500" lvl="1" marL="914400" rtl="0" algn="l">
              <a:spcBef>
                <a:spcPts val="0"/>
              </a:spcBef>
              <a:spcAft>
                <a:spcPts val="0"/>
              </a:spcAft>
              <a:buSzPts val="1400"/>
              <a:buChar char="-"/>
            </a:pPr>
            <a:r>
              <a:rPr lang="en"/>
              <a:t>Convolutional &amp; Convolutional-Transpose Layers</a:t>
            </a:r>
            <a:endParaRPr/>
          </a:p>
          <a:p>
            <a:pPr indent="-342900" lvl="0" marL="457200" rtl="0" algn="l">
              <a:spcBef>
                <a:spcPts val="0"/>
              </a:spcBef>
              <a:spcAft>
                <a:spcPts val="0"/>
              </a:spcAft>
              <a:buSzPts val="1800"/>
              <a:buChar char="-"/>
            </a:pPr>
            <a:r>
              <a:rPr lang="en"/>
              <a:t>Leverages power of CNNs to process &amp; visualize data </a:t>
            </a:r>
            <a:endParaRPr/>
          </a:p>
          <a:p>
            <a:pPr indent="-342900" lvl="0" marL="457200" rtl="0" algn="l">
              <a:spcBef>
                <a:spcPts val="0"/>
              </a:spcBef>
              <a:spcAft>
                <a:spcPts val="0"/>
              </a:spcAft>
              <a:buSzPts val="1800"/>
              <a:buChar char="-"/>
            </a:pPr>
            <a:r>
              <a:rPr lang="en"/>
              <a:t>Included Architectural features: </a:t>
            </a:r>
            <a:endParaRPr/>
          </a:p>
          <a:p>
            <a:pPr indent="-317500" lvl="1" marL="914400" rtl="0" algn="l">
              <a:spcBef>
                <a:spcPts val="0"/>
              </a:spcBef>
              <a:spcAft>
                <a:spcPts val="0"/>
              </a:spcAft>
              <a:buSzPts val="1400"/>
              <a:buChar char="-"/>
            </a:pPr>
            <a:r>
              <a:rPr lang="en"/>
              <a:t>Batch</a:t>
            </a:r>
            <a:r>
              <a:rPr lang="en"/>
              <a:t> Normalization</a:t>
            </a:r>
            <a:endParaRPr/>
          </a:p>
          <a:p>
            <a:pPr indent="-317500" lvl="1" marL="914400" rtl="0" algn="l">
              <a:spcBef>
                <a:spcPts val="0"/>
              </a:spcBef>
              <a:spcAft>
                <a:spcPts val="0"/>
              </a:spcAft>
              <a:buSzPts val="1400"/>
              <a:buChar char="-"/>
            </a:pPr>
            <a:r>
              <a:rPr lang="en"/>
              <a:t>Specific Activation Functions: ReLU</a:t>
            </a:r>
            <a:endParaRPr/>
          </a:p>
          <a:p>
            <a:pPr indent="-317500" lvl="1" marL="914400" rtl="0" algn="l">
              <a:spcBef>
                <a:spcPts val="0"/>
              </a:spcBef>
              <a:spcAft>
                <a:spcPts val="0"/>
              </a:spcAft>
              <a:buSzPts val="1400"/>
              <a:buChar char="-"/>
            </a:pPr>
            <a:r>
              <a:rPr lang="en"/>
              <a:t>Pooling Layers</a:t>
            </a:r>
            <a:endParaRPr/>
          </a:p>
        </p:txBody>
      </p:sp>
      <p:pic>
        <p:nvPicPr>
          <p:cNvPr id="116" name="Google Shape;116;p21"/>
          <p:cNvPicPr preferRelativeResize="0"/>
          <p:nvPr/>
        </p:nvPicPr>
        <p:blipFill>
          <a:blip r:embed="rId3">
            <a:alphaModFix/>
          </a:blip>
          <a:stretch>
            <a:fillRect/>
          </a:stretch>
        </p:blipFill>
        <p:spPr>
          <a:xfrm>
            <a:off x="3108800" y="2980499"/>
            <a:ext cx="4233525" cy="181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